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80" r:id="rId4"/>
    <p:sldId id="279" r:id="rId5"/>
    <p:sldId id="278" r:id="rId6"/>
    <p:sldId id="277" r:id="rId7"/>
    <p:sldId id="276" r:id="rId8"/>
    <p:sldId id="275" r:id="rId9"/>
    <p:sldId id="274" r:id="rId10"/>
    <p:sldId id="273" r:id="rId11"/>
    <p:sldId id="272" r:id="rId12"/>
    <p:sldId id="271" r:id="rId13"/>
    <p:sldId id="270" r:id="rId14"/>
    <p:sldId id="269" r:id="rId15"/>
    <p:sldId id="268" r:id="rId16"/>
    <p:sldId id="267" r:id="rId17"/>
    <p:sldId id="266" r:id="rId18"/>
    <p:sldId id="265" r:id="rId19"/>
    <p:sldId id="264" r:id="rId20"/>
    <p:sldId id="263" r:id="rId21"/>
    <p:sldId id="262" r:id="rId22"/>
    <p:sldId id="261" r:id="rId23"/>
    <p:sldId id="256" r:id="rId24"/>
    <p:sldId id="259" r:id="rId25"/>
    <p:sldId id="260" r:id="rId2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églalap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Téglalap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Téglalap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Téglalap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Téglalap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Lekerekített téglalap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Lekerekített téglalap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églalap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8A921C4-0988-42CE-9316-41A3707DBE82}" type="datetimeFigureOut">
              <a:rPr lang="hu-HU" smtClean="0"/>
              <a:t>2014.03.25.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618D916-FD14-4A47-AAE2-7C30561433D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21C4-0988-42CE-9316-41A3707DBE82}" type="datetimeFigureOut">
              <a:rPr lang="hu-HU" smtClean="0"/>
              <a:t>2014.03.25.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D916-FD14-4A47-AAE2-7C30561433D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21C4-0988-42CE-9316-41A3707DBE82}" type="datetimeFigureOut">
              <a:rPr lang="hu-HU" smtClean="0"/>
              <a:t>2014.03.25.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D916-FD14-4A47-AAE2-7C30561433D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21C4-0988-42CE-9316-41A3707DBE82}" type="datetimeFigureOut">
              <a:rPr lang="hu-HU" smtClean="0"/>
              <a:t>2014.03.25.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D916-FD14-4A47-AAE2-7C30561433D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21C4-0988-42CE-9316-41A3707DBE82}" type="datetimeFigureOut">
              <a:rPr lang="hu-HU" smtClean="0"/>
              <a:t>2014.03.25.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D916-FD14-4A47-AAE2-7C30561433D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21C4-0988-42CE-9316-41A3707DBE82}" type="datetimeFigureOut">
              <a:rPr lang="hu-HU" smtClean="0"/>
              <a:t>2014.03.25.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D916-FD14-4A47-AAE2-7C30561433D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6" name="Dátum hely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8A921C4-0988-42CE-9316-41A3707DBE82}" type="datetimeFigureOut">
              <a:rPr lang="hu-HU" smtClean="0"/>
              <a:t>2014.03.25.</a:t>
            </a:fld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618D916-FD14-4A47-AAE2-7C30561433D5}" type="slidenum">
              <a:rPr lang="hu-HU" smtClean="0"/>
              <a:t>‹#›</a:t>
            </a:fld>
            <a:endParaRPr lang="hu-HU"/>
          </a:p>
        </p:txBody>
      </p:sp>
      <p:sp>
        <p:nvSpPr>
          <p:cNvPr id="28" name="Élőláb hely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8A921C4-0988-42CE-9316-41A3707DBE82}" type="datetimeFigureOut">
              <a:rPr lang="hu-HU" smtClean="0"/>
              <a:t>2014.03.25.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618D916-FD14-4A47-AAE2-7C30561433D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21C4-0988-42CE-9316-41A3707DBE82}" type="datetimeFigureOut">
              <a:rPr lang="hu-HU" smtClean="0"/>
              <a:t>2014.03.25.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D916-FD14-4A47-AAE2-7C30561433D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21C4-0988-42CE-9316-41A3707DBE82}" type="datetimeFigureOut">
              <a:rPr lang="hu-HU" smtClean="0"/>
              <a:t>2014.03.25.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D916-FD14-4A47-AAE2-7C30561433D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21C4-0988-42CE-9316-41A3707DBE82}" type="datetimeFigureOut">
              <a:rPr lang="hu-HU" smtClean="0"/>
              <a:t>2014.03.25.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D916-FD14-4A47-AAE2-7C30561433D5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églalap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Téglalap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Téglalap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Téglalap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Téglalap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Lekerekített téglalap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Lekerekített téglalap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Téglalap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Téglalap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Téglalap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Téglalap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Téglalap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Téglalap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8A921C4-0988-42CE-9316-41A3707DBE82}" type="datetimeFigureOut">
              <a:rPr lang="hu-HU" smtClean="0"/>
              <a:t>2014.03.25.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618D916-FD14-4A47-AAE2-7C30561433D5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857428" y="507692"/>
            <a:ext cx="34291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3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 detektívregény</a:t>
            </a:r>
            <a:endParaRPr kumimoji="0" lang="hu-HU" sz="32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0" y="1142984"/>
            <a:ext cx="9144000" cy="74174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 </a:t>
            </a:r>
            <a:r>
              <a:rPr lang="hu-HU" sz="2400" dirty="0" smtClean="0"/>
              <a:t>A népszerű elbeszélő műfajokat általában úgy tartjuk számon, mint:</a:t>
            </a:r>
          </a:p>
          <a:p>
            <a:pPr>
              <a:buFont typeface="Wingdings" pitchFamily="2" charset="2"/>
              <a:buChar char="Ø"/>
            </a:pPr>
            <a:r>
              <a:rPr lang="hu-HU" sz="2400" b="1" dirty="0" smtClean="0"/>
              <a:t>  a cselekményes, </a:t>
            </a:r>
          </a:p>
          <a:p>
            <a:pPr>
              <a:buFont typeface="Wingdings" pitchFamily="2" charset="2"/>
              <a:buChar char="Ø"/>
            </a:pPr>
            <a:r>
              <a:rPr lang="hu-HU" sz="2400" b="1" dirty="0" smtClean="0"/>
              <a:t>  eseményekben és fordulatokban bővelkedő </a:t>
            </a:r>
            <a:r>
              <a:rPr lang="hu-HU" sz="2400" dirty="0" smtClean="0"/>
              <a:t>elbeszélés tipikus eseteit. </a:t>
            </a:r>
          </a:p>
          <a:p>
            <a:pPr algn="ctr"/>
            <a:r>
              <a:rPr lang="hu-HU" sz="2400" dirty="0" smtClean="0"/>
              <a:t>Ebben a tekintetben a detektívtörténet </a:t>
            </a:r>
            <a:r>
              <a:rPr lang="hu-HU" sz="2400" b="1" dirty="0" smtClean="0"/>
              <a:t>különleges helyzetet</a:t>
            </a:r>
            <a:r>
              <a:rPr lang="hu-HU" sz="2400" dirty="0" smtClean="0"/>
              <a:t> foglal el a </a:t>
            </a:r>
            <a:r>
              <a:rPr lang="hu-HU" sz="2400" b="1" dirty="0" smtClean="0"/>
              <a:t>tömegkultúrába tartozó műfaj</a:t>
            </a:r>
            <a:r>
              <a:rPr lang="hu-HU" sz="2400" dirty="0" smtClean="0"/>
              <a:t>ok között:</a:t>
            </a:r>
          </a:p>
          <a:p>
            <a:pPr algn="ctr"/>
            <a:r>
              <a:rPr lang="hu-HU" sz="24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hu-HU" sz="2400" dirty="0" smtClean="0"/>
              <a:t>  egyrészt az </a:t>
            </a:r>
            <a:r>
              <a:rPr lang="hu-HU" sz="2400" b="1" dirty="0" smtClean="0"/>
              <a:t>okozatiságon alapuló és teleologikus </a:t>
            </a:r>
            <a:r>
              <a:rPr lang="hu-HU" sz="2400" dirty="0" smtClean="0"/>
              <a:t>(mindennek van célja) elbeszélés mintapéldája, </a:t>
            </a:r>
          </a:p>
          <a:p>
            <a:pPr>
              <a:buFont typeface="Wingdings" pitchFamily="2" charset="2"/>
              <a:buChar char="Ø"/>
            </a:pPr>
            <a:r>
              <a:rPr lang="hu-HU" sz="2400" dirty="0" smtClean="0"/>
              <a:t>  másrészt a detektívtörténet cselekménye ugyanis alapvetően és nyilvánvalóan </a:t>
            </a:r>
            <a:r>
              <a:rPr lang="hu-HU" sz="2400" b="1" dirty="0" smtClean="0"/>
              <a:t>ismétlés. </a:t>
            </a:r>
          </a:p>
          <a:p>
            <a:endParaRPr lang="hu-HU" sz="2400" b="1" dirty="0" smtClean="0"/>
          </a:p>
          <a:p>
            <a:pPr algn="ctr"/>
            <a:r>
              <a:rPr lang="hu-HU" sz="2800" b="1" dirty="0"/>
              <a:t>A detektívtörténetek </a:t>
            </a:r>
            <a:r>
              <a:rPr lang="hu-HU" sz="2800" b="1" dirty="0" smtClean="0"/>
              <a:t>célja:</a:t>
            </a:r>
          </a:p>
          <a:p>
            <a:pPr algn="ctr"/>
            <a:endParaRPr lang="hu-HU" sz="2800" b="1" dirty="0" smtClean="0"/>
          </a:p>
          <a:p>
            <a:pPr>
              <a:buFont typeface="Wingdings" pitchFamily="2" charset="2"/>
              <a:buChar char="ü"/>
            </a:pPr>
            <a:r>
              <a:rPr lang="hu-HU" sz="2400" b="1" dirty="0" smtClean="0"/>
              <a:t>     a </a:t>
            </a:r>
            <a:r>
              <a:rPr lang="hu-HU" sz="2400" b="1" dirty="0"/>
              <a:t>jó értelemben vett izgalom felkeltése, </a:t>
            </a:r>
            <a:endParaRPr lang="hu-HU" sz="2400" b="1" dirty="0" smtClean="0"/>
          </a:p>
          <a:p>
            <a:pPr>
              <a:buFont typeface="Wingdings" pitchFamily="2" charset="2"/>
              <a:buChar char="ü"/>
            </a:pPr>
            <a:r>
              <a:rPr lang="hu-HU" sz="2400" b="1" dirty="0" smtClean="0"/>
              <a:t>     az </a:t>
            </a:r>
            <a:r>
              <a:rPr lang="hu-HU" sz="2400" b="1" dirty="0"/>
              <a:t>intellektuális szórakoztatás </a:t>
            </a:r>
            <a:endParaRPr lang="hu-HU" sz="2400" b="1" dirty="0" smtClean="0"/>
          </a:p>
          <a:p>
            <a:pPr>
              <a:buFont typeface="Wingdings" pitchFamily="2" charset="2"/>
              <a:buChar char="ü"/>
            </a:pPr>
            <a:r>
              <a:rPr lang="hu-HU" sz="2400" b="1" dirty="0" smtClean="0"/>
              <a:t>     és </a:t>
            </a:r>
            <a:r>
              <a:rPr lang="hu-HU" sz="2400" b="1" dirty="0"/>
              <a:t>sok esetben az elmetorna. </a:t>
            </a:r>
            <a:endParaRPr lang="hu-HU" sz="2400" dirty="0" smtClean="0"/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537315"/>
            <a:ext cx="9144000" cy="575542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 detektívregény a krimi műfajának egyik lehetséges témája.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Megteremtője Edgar Allan Poe amerikai író, költő, novellista és kritikus, kinek első ilyen műve: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A </a:t>
            </a:r>
            <a:r>
              <a:rPr kumimoji="0" lang="hu-HU" sz="32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Morgue</a:t>
            </a:r>
            <a:r>
              <a:rPr kumimoji="0" lang="hu-H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 utcai kettős gyilkosság (1841)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 főszereplője </a:t>
            </a: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C. </a:t>
            </a:r>
            <a:r>
              <a:rPr kumimoji="0" lang="hu-H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Auguste</a:t>
            </a: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hu-H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Dupin</a:t>
            </a:r>
            <a:r>
              <a:rPr kumimoji="0" lang="hu-H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Az író egy esszével kezd, amiben az elemzőképességről beszél. Szerinte a nyomozáshoz nagyon fontos a </a:t>
            </a: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jó logika és az elemző-, ill. megfigyelőképesség.</a:t>
            </a:r>
            <a:endParaRPr kumimoji="0" lang="hu-H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88920"/>
            <a:ext cx="9144000" cy="674030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Őt követi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Sir Arthur Conan Doyle angol író </a:t>
            </a:r>
            <a:r>
              <a:rPr kumimoji="0" lang="hu-H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mesterdetektíve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Sherlock Holmes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A nyomozó módszerét a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természettudományos analízis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ből meríti. A jelenségek megfigyeléséből vonja le a következtetést, s a következtetéseket logikai láncolatba rendezi. Ily módon azt sugallja, hogy a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világ a jelenségekből levont helyes következtetések révén megismerhető, nincs titok, vagy misztikum, hanem csak ok-okozati viszony a tények között,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mely feltárul az elme tiszta működése során.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Holmes 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mellett többnyire a nyitó jelenetben is ott van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Wattson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 doktor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 jó szándékú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kisember, a történetek lejegyzője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aki a hitetlenkedő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olvasó kérdéseit teszi fel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az általa nagyra becsült detektívnek.</a:t>
            </a:r>
            <a:endParaRPr kumimoji="0" lang="hu-H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357554" y="1571612"/>
            <a:ext cx="378621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Hercule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hu-H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Poirot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Agatha Christie belga nyomozója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szerint az egész nyomozás a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szürkeállományon és a lélektanon alapul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Egyrészt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beleképzeli magát a tettes helyébe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másrészt pedig a kihallgatás közben az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emberek reakcióiból von le következtetéseket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A korai regényekben őt is segítő,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Hastings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kíséri.</a:t>
            </a: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b="1" dirty="0"/>
              <a:t>Agatha Christie</a:t>
            </a:r>
            <a:r>
              <a:rPr lang="hu-HU" dirty="0"/>
              <a:t> másik kedvelt főhőse </a:t>
            </a:r>
            <a:r>
              <a:rPr lang="hu-HU" b="1" dirty="0" err="1"/>
              <a:t>Miss</a:t>
            </a:r>
            <a:r>
              <a:rPr lang="hu-HU" b="1" dirty="0"/>
              <a:t> </a:t>
            </a:r>
            <a:r>
              <a:rPr lang="hu-HU" b="1" dirty="0" err="1"/>
              <a:t>Marple</a:t>
            </a:r>
            <a:r>
              <a:rPr lang="hu-HU" dirty="0"/>
              <a:t>, </a:t>
            </a:r>
            <a:r>
              <a:rPr lang="hu-HU" b="1" dirty="0"/>
              <a:t>a falusi vénkisasszony</a:t>
            </a:r>
            <a:r>
              <a:rPr lang="hu-HU" dirty="0"/>
              <a:t>, aki csendben kötögetve, virágait </a:t>
            </a:r>
            <a:r>
              <a:rPr lang="hu-HU" b="1" dirty="0"/>
              <a:t>gondozva</a:t>
            </a:r>
            <a:r>
              <a:rPr lang="hu-HU" dirty="0"/>
              <a:t> és a falu eseményeit </a:t>
            </a:r>
            <a:r>
              <a:rPr lang="hu-HU" b="1" dirty="0"/>
              <a:t>figyelve</a:t>
            </a:r>
            <a:r>
              <a:rPr lang="hu-HU" dirty="0"/>
              <a:t> szerzi meg a nyomozásai során hasznosítható tapasztalatait. Jane </a:t>
            </a:r>
            <a:r>
              <a:rPr lang="hu-HU" dirty="0" err="1"/>
              <a:t>Marple</a:t>
            </a:r>
            <a:r>
              <a:rPr lang="hu-HU" dirty="0"/>
              <a:t> felfogása szerint létezik a </a:t>
            </a:r>
            <a:r>
              <a:rPr lang="hu-HU" b="1" dirty="0"/>
              <a:t>Gonosz,</a:t>
            </a:r>
            <a:r>
              <a:rPr lang="hu-HU" dirty="0"/>
              <a:t> de az is meghajol az ártatlanság előtt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2428860" y="2268486"/>
            <a:ext cx="428628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George </a:t>
            </a:r>
            <a:r>
              <a:rPr kumimoji="0" lang="hu-H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Simenon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teremti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Jules </a:t>
            </a:r>
            <a:r>
              <a:rPr kumimoji="0" lang="hu-H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Maigret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alakját. A fiatal detektív már korán kifejleszti munkamódszerét: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egyedül jár a bűn nyomában, látszólag céltalanul figyel, várakozik,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egészen addig, míg "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egy kattanás" 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 nem ugrik. A </a:t>
            </a:r>
            <a:r>
              <a:rPr kumimoji="0" lang="hu-H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Maigret-történeteket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az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ismétlődő fordulatok, toposzok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jellemzik: a hajnalban megcsörrenő telefon, felesége gőzölgő kávéja, a szendvics és a sör a </a:t>
            </a:r>
            <a:r>
              <a:rPr kumimoji="0" lang="hu-H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Dauphin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sörözőből. A felügyelő szereti a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rendet és a nyugalmat, az élet apró örömeit. Kérlelhetetlen a bűnnel, de megértő a bűnössel szemben.</a:t>
            </a: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643042" y="2357430"/>
            <a:ext cx="35718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Az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amerikai irodalom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ban a legjellegzetesebb nyomozófigura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Philip </a:t>
            </a:r>
            <a:r>
              <a:rPr kumimoji="0" lang="hu-H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Marlowe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a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társadalom perifériáján tengődő magándetektív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aki belefáradt a világot átszövő mocsokba és bűnbe. Módszereiben nem válogat. Megalkotója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Raymond </a:t>
            </a:r>
            <a:r>
              <a:rPr kumimoji="0" lang="hu-H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Chandler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928926" y="1214422"/>
            <a:ext cx="271461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szereplők:</a:t>
            </a:r>
            <a:endParaRPr kumimoji="0" 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detektív</a:t>
            </a:r>
            <a:endParaRPr kumimoji="0" 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Szellemileg a körülötte lévő emberek fölött áll.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Ebből fakadóan kívülálló. Nagyon okos, két fontos különleges képességgel van megáldva: az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elemző-, és a megfigyelő képességgel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Saját gondolatai foglya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jó példa erre </a:t>
            </a:r>
            <a:r>
              <a:rPr kumimoji="0" lang="hu-H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Poirot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aki sokszor csak magában mormog okfejtés közben. A tanúkat és a gyanúsítottakat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többször is kikérdezi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így minden alkalommal egyre több és több információhoz jut, és ezek hatására tisztul ki a kép lassan előtte. Általában kicsit bolond, ez a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zseni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séggel együtt jár. </a:t>
            </a:r>
            <a:r>
              <a:rPr kumimoji="0" lang="hu-H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Poirot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például hiú, elképesztően sokat ad magára, különösen a bajuszára. </a:t>
            </a:r>
            <a:r>
              <a:rPr kumimoji="0" lang="hu-H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Columbo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hadnagy esetlennek tűnik, de ez csak a látszat, igazából mindenkit elkápráztat éles elméjével. A detektív észjárása, módszere eleinte érthetetlen.</a:t>
            </a: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857356" y="1827716"/>
            <a:ext cx="464347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segéd</a:t>
            </a:r>
            <a:endParaRPr kumimoji="0" 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Feltételezhetően az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olvasó értelmi szintjén helyezkedik el, vagy kicsit alatta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Ő avat be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minket a rejtélyekbe.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Kontraszt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ot mutat a detektívvel. A nyomozás folyamán rengeteget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találgat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de folyamatosan rossz elméletekkel áll elő, mert ezeket a nyomozó mindig megcáfolja. A detektív és a többi ember közötti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kapcsolat rajta keresztül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jön létre. Sokszor tudtán kívül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véletlenül ő segít rájönni a rejtély kulcsára.</a:t>
            </a: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785918" y="1970592"/>
            <a:ext cx="464347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tettes</a:t>
            </a:r>
            <a:endParaRPr kumimoji="0" 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Méltó ellenlábasa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 detektívnek, de valamivel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alatta áll, hiszen mindig sikerül lebuktatni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 mű végén. A történet folyamán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szinte mindenkire terelődik a gyanú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Senki nem gyanús, de mindenki az. Gyakran le van szűkítve a gyanúsítottak száma, mert egy meghatározott, „zárt" helyen történik a bűncselekmény. Ez az úgynevezett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„zárt világ problémája".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Ezáltal a csattanó is nagyobb a végén.</a:t>
            </a:r>
            <a:endParaRPr kumimoji="0" 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Az áldozat</a:t>
            </a:r>
            <a:endParaRPr kumimoji="0" 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Nem mindig találkozunk vele, van, hogy már a mű kezdetekor halott, de van, hogy a mű közben gyilkolják meg.</a:t>
            </a: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928662" y="1449631"/>
            <a:ext cx="6643734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detektívregény szerkezete</a:t>
            </a:r>
            <a:endParaRPr kumimoji="0" 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Bevezetés 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a probléma fölvetése (általában gyilkosság).</a:t>
            </a:r>
            <a:endParaRPr kumimoji="0" 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Kifejtés 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a nyomozás, vagyis a megoldáshoz szükséges adatok (nyomok) közlése. Ez a regény legterjedelmesebb része.</a:t>
            </a:r>
            <a:endParaRPr kumimoji="0" 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Befejezés</a:t>
            </a:r>
            <a:endParaRPr kumimoji="0" 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a) leleplezés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a nyomozó befejezi a nyomozást, közli, hogy megoldotta az esetet, s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megnevezi a gyilkost.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Az olvasónak tudtára adatik, hogy rendelkezésére áll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minden bizonyíték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s ha az olvasó addig nem jött rá a megoldásra, a gyilkos megnevezése után még egyszer végiggondolhatja. </a:t>
            </a:r>
            <a:endParaRPr kumimoji="0" lang="hu-H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b) a nyomozó összegzése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megoldás kifejtése, a bizonyítás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(a bizonyítékok föltárása és elemzése, a megoldás helyességének igazolása) – ez a rész a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detektívműfaj specialitása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ez dönt az egész regény minőségéről, hogy jó vagy nem jó. A detektívregényben éppen a </a:t>
            </a:r>
            <a:r>
              <a:rPr kumimoji="0" lang="hu-H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bizonyítás merev logikája művészi, ez adja a mű esztétikai értékét</a:t>
            </a: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0" y="714356"/>
            <a:ext cx="9144000" cy="60324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u-HU" sz="2400" b="1" dirty="0" smtClean="0"/>
              <a:t>JELLEMZŐI</a:t>
            </a:r>
          </a:p>
          <a:p>
            <a:pPr algn="ctr"/>
            <a:endParaRPr lang="hu-HU" sz="2400" b="1" dirty="0" smtClean="0"/>
          </a:p>
          <a:p>
            <a:pPr>
              <a:buFont typeface="Wingdings" pitchFamily="2" charset="2"/>
              <a:buChar char="ü"/>
            </a:pPr>
            <a:r>
              <a:rPr lang="hu-HU" sz="2400" dirty="0" smtClean="0"/>
              <a:t>  </a:t>
            </a:r>
            <a:r>
              <a:rPr lang="hu-HU" sz="2600" dirty="0" smtClean="0"/>
              <a:t>A </a:t>
            </a:r>
            <a:r>
              <a:rPr lang="hu-HU" sz="2600" dirty="0"/>
              <a:t>középpontban mindig valamilyenfajta </a:t>
            </a:r>
            <a:r>
              <a:rPr lang="hu-HU" sz="2600" b="1" dirty="0"/>
              <a:t>bűn</a:t>
            </a:r>
            <a:r>
              <a:rPr lang="hu-HU" sz="2600" dirty="0"/>
              <a:t> (gyilkosság, lopás) áll. </a:t>
            </a:r>
            <a:endParaRPr lang="hu-HU" sz="2600" dirty="0" smtClean="0"/>
          </a:p>
          <a:p>
            <a:pPr>
              <a:buFont typeface="Wingdings" pitchFamily="2" charset="2"/>
              <a:buChar char="ü"/>
            </a:pPr>
            <a:r>
              <a:rPr lang="hu-HU" sz="2600" dirty="0" smtClean="0"/>
              <a:t>  A </a:t>
            </a:r>
            <a:r>
              <a:rPr lang="hu-HU" sz="2600" dirty="0"/>
              <a:t>főszereplő </a:t>
            </a:r>
            <a:r>
              <a:rPr lang="hu-HU" sz="2600" b="1" dirty="0"/>
              <a:t>a detektív, </a:t>
            </a:r>
            <a:r>
              <a:rPr lang="hu-HU" sz="2600" dirty="0"/>
              <a:t>akinek célja ezen bűn felderítése. </a:t>
            </a:r>
            <a:endParaRPr lang="hu-HU" sz="2600" dirty="0" smtClean="0"/>
          </a:p>
          <a:p>
            <a:pPr>
              <a:buFont typeface="Wingdings" pitchFamily="2" charset="2"/>
              <a:buChar char="ü"/>
            </a:pPr>
            <a:r>
              <a:rPr lang="hu-HU" sz="2600" dirty="0" smtClean="0"/>
              <a:t>  Az </a:t>
            </a:r>
            <a:r>
              <a:rPr lang="hu-HU" sz="2600" dirty="0"/>
              <a:t>esetet gyakran nem ábrázolják, csak a következményeket</a:t>
            </a:r>
            <a:r>
              <a:rPr lang="hu-HU" sz="2600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hu-HU" sz="2600" dirty="0" smtClean="0"/>
              <a:t>  Elbeszélésmódja </a:t>
            </a:r>
            <a:r>
              <a:rPr lang="hu-HU" sz="2600" b="1" dirty="0"/>
              <a:t>retrospektív</a:t>
            </a:r>
            <a:r>
              <a:rPr lang="hu-HU" sz="2600" dirty="0"/>
              <a:t>, azaz a nyomozó visszafejti </a:t>
            </a:r>
            <a:r>
              <a:rPr lang="hu-HU" sz="2600" dirty="0" smtClean="0"/>
              <a:t>az eseményeket</a:t>
            </a:r>
            <a:r>
              <a:rPr lang="hu-HU" sz="2600" dirty="0"/>
              <a:t>. </a:t>
            </a:r>
            <a:endParaRPr lang="hu-HU" sz="2600" dirty="0" smtClean="0"/>
          </a:p>
          <a:p>
            <a:pPr>
              <a:buFont typeface="Wingdings" pitchFamily="2" charset="2"/>
              <a:buChar char="ü"/>
            </a:pPr>
            <a:r>
              <a:rPr lang="hu-HU" sz="2600" dirty="0" smtClean="0"/>
              <a:t>  A </a:t>
            </a:r>
            <a:r>
              <a:rPr lang="hu-HU" sz="2600" dirty="0"/>
              <a:t>végén azonban mindig </a:t>
            </a:r>
            <a:r>
              <a:rPr lang="hu-HU" sz="2600" b="1" dirty="0"/>
              <a:t>fény derül mindenre. </a:t>
            </a:r>
            <a:endParaRPr lang="hu-HU" sz="2600" b="1" dirty="0" smtClean="0"/>
          </a:p>
          <a:p>
            <a:pPr>
              <a:buFont typeface="Wingdings" pitchFamily="2" charset="2"/>
              <a:buChar char="ü"/>
            </a:pPr>
            <a:r>
              <a:rPr lang="hu-HU" sz="2600" dirty="0" smtClean="0"/>
              <a:t>  Az </a:t>
            </a:r>
            <a:r>
              <a:rPr lang="hu-HU" sz="2600" dirty="0"/>
              <a:t>értékrendje (a bűnös bűnhődik, az igazság föltárul) miatt lehet </a:t>
            </a:r>
            <a:r>
              <a:rPr lang="hu-HU" sz="2600" b="1" dirty="0"/>
              <a:t>a mítoszokból és a népmesékből </a:t>
            </a:r>
            <a:r>
              <a:rPr lang="hu-HU" sz="2600" dirty="0"/>
              <a:t>származtatni, mert végül mindenki azt kapja, amit megérdemel. </a:t>
            </a:r>
            <a:endParaRPr lang="hu-HU" sz="2600" dirty="0" smtClean="0"/>
          </a:p>
          <a:p>
            <a:pPr>
              <a:buFont typeface="Wingdings" pitchFamily="2" charset="2"/>
              <a:buChar char="ü"/>
            </a:pPr>
            <a:r>
              <a:rPr lang="hu-HU" sz="2600" dirty="0" smtClean="0"/>
              <a:t>  Állandó </a:t>
            </a:r>
            <a:r>
              <a:rPr lang="hu-HU" sz="2600" dirty="0"/>
              <a:t>szereplői: </a:t>
            </a:r>
            <a:r>
              <a:rPr lang="hu-HU" sz="2600" b="1" dirty="0"/>
              <a:t>a detektív, a segédje, a tettes, az áldozat.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670873"/>
            <a:ext cx="9144000" cy="538609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 A detektívregényben fontos a narrátor szerepe: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Állandó feszültségben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tartja az olvasót.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Gyakori késleltetéssel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fokozza az izgalmakat.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El- elbizonytalaníthat bennünket.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Nézőpontja a detektívhez kötődik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A narrátor szenvtelen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számára teljesen közömbös az események kimenetele,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kivétel, hogyha a narrátor a detektív társa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Ilyenkor ő képviseli az ügy érzelmi oldalát a hideg racionalizmussal elemző zseniális detektívvel szemben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A végén összefoglalja a nyomozást,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hogy mindenki megértse lépésről-lépésre.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Előfordulhat az is, hogy a gyilkos maga a narrátor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(pl.: Agatha Christie: Cigányszeglet).</a:t>
            </a:r>
            <a:endParaRPr kumimoji="0" lang="hu-H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714356"/>
            <a:ext cx="9144000" cy="95410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A bűnügyi történeteknek az író és az olvasó közös megegyezésén alapuló kritériumai, feltételei:</a:t>
            </a:r>
            <a:endParaRPr kumimoji="0" lang="hu-H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2143116"/>
            <a:ext cx="9144000" cy="412731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Az olvasónak a nyomozóéval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egyenlő esélyeket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kell biztosítani a rejtély megoldására.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Az olvasóval szemben csak olyan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trükkök és csalások 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engedhetők meg, amelyeket a tettes a nyomozóval szemben alkalmazna.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Sem a detektív, sem más hivatalos nyomozó közeg 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nem lehet a tettes.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Nem lehet áldozat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gyermek vagy kiskorú.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Logikus következtetés 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vezessen a leleplezéshez.</a:t>
            </a:r>
            <a:endParaRPr kumimoji="0" lang="hu-H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839718"/>
            <a:ext cx="9144000" cy="557075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Kell szerepelnie egy </a:t>
            </a:r>
            <a:r>
              <a:rPr kumimoji="0" lang="hu-H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nyomozónak,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aki feltárja az áruló nyomokat és ezek eredménye révén eljut a megoldáshoz.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A detektívtörténet kötelező bűnesete a </a:t>
            </a:r>
            <a:r>
              <a:rPr kumimoji="0" lang="hu-H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gyilkosság.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A feladott rejtély megoldásában </a:t>
            </a:r>
            <a:r>
              <a:rPr kumimoji="0" lang="hu-H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ki kell zárni minden természetfölötti erőt 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és körülményt.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Csak </a:t>
            </a:r>
            <a:r>
              <a:rPr kumimoji="0" lang="hu-H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egy nyomozó 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szerepelhet a történetben.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A tettesnek az olvasó által </a:t>
            </a:r>
            <a:r>
              <a:rPr kumimoji="0" lang="hu-H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jól ismert szereplőnek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kell lennie.</a:t>
            </a:r>
            <a:endParaRPr kumimoji="0" lang="hu-H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1029216"/>
            <a:ext cx="9144000" cy="501675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1"/>
              <a:tabLst/>
            </a:pPr>
            <a:r>
              <a:rPr kumimoji="0" lang="hu-H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Bár a tettesnek lehet bűntársa, alapvetőn </a:t>
            </a: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egy ember elfogásáról </a:t>
            </a:r>
            <a:r>
              <a:rPr kumimoji="0" lang="hu-H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szóljon a történet.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1"/>
              <a:tabLst/>
            </a:pPr>
            <a:r>
              <a:rPr kumimoji="0" lang="hu-H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A gyilkosság elkövetésének módja és a nyomozás módszere </a:t>
            </a: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ésszerű és tudományos</a:t>
            </a:r>
            <a:r>
              <a:rPr kumimoji="0" lang="hu-H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szempontból is helytálló legyen.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1"/>
              <a:tabLst/>
            </a:pPr>
            <a:r>
              <a:rPr kumimoji="0" lang="hu-H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A bűntett indítóoka mindig legyen </a:t>
            </a: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magánjellegű.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1"/>
              <a:tabLst/>
            </a:pPr>
            <a:r>
              <a:rPr kumimoji="0" lang="hu-H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Az olvasót látszólag </a:t>
            </a: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be kell avatni a nyomozás folyamatába</a:t>
            </a:r>
            <a:r>
              <a:rPr kumimoji="0" lang="hu-H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anélkül, hogy leleplezhetné az elkövetőt.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1"/>
              <a:tabLst/>
            </a:pPr>
            <a:r>
              <a:rPr kumimoji="0" lang="hu-H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A detektívnek a történet végén meg kell neveznie a bűnöst.</a:t>
            </a:r>
            <a:endParaRPr kumimoji="0" lang="hu-H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 flipH="1">
            <a:off x="0" y="111579"/>
            <a:ext cx="9144000" cy="674030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lang="hu-HU" sz="2400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A</a:t>
            </a: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detektívregények az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irodalom határterületéhez </a:t>
            </a: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tartoznak. Az írók azonban a detektívregény elemeit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klasszikus művekben is felhasználják</a:t>
            </a: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Így tesz: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E.T.A. Hoffmann a </a:t>
            </a:r>
            <a:r>
              <a:rPr kumimoji="0" lang="hu-H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Scuderi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kisasszony</a:t>
            </a: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ban,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Dosztojevszkij a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Bűn és bűnhődés</a:t>
            </a: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ben és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 A </a:t>
            </a:r>
            <a:r>
              <a:rPr kumimoji="0" lang="hu-H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Karamazov-testvérek</a:t>
            </a:r>
            <a:r>
              <a:rPr kumimoji="0" lang="hu-HU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ben</a:t>
            </a: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endParaRPr kumimoji="0" lang="hu-H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 modernebbek közül: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García Márquez az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Egy előre bejelentett gyilkosság krónikájá</a:t>
            </a: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ban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hu-HU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Julio</a:t>
            </a: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hu-HU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Cortazár</a:t>
            </a: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 Nagyítás</a:t>
            </a: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ban és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hu-HU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Umberto</a:t>
            </a: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hu-HU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Eco</a:t>
            </a: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 rózsa nevé</a:t>
            </a: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ben.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 nyomozás gyakori eleme magyar szépirodalmi műveknek is, pl.: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Kosztolányi: Édes Anna; Mikszáth: Szent Péter esernyője</a:t>
            </a: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u-HU" sz="2400" dirty="0">
              <a:solidFill>
                <a:schemeClr val="tx1"/>
              </a:solidFill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 flipH="1">
            <a:off x="0" y="3172896"/>
            <a:ext cx="9144000" cy="34163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Akadnak azonban olyan dolgok is, amelyek miatt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nem sorolhatjuk a szépirodalomhoz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ezeket a műveket: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hu-HU" sz="2400" b="1" dirty="0" smtClean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  s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ok benne a sablon, a séma</a:t>
            </a:r>
            <a:endParaRPr lang="hu-HU" sz="2400" dirty="0">
              <a:solidFill>
                <a:schemeClr val="tx1"/>
              </a:solidFill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szórakoztatásra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fektetik a hangsúlyt.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túlzott módon élnek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hangulatkeltő eszközökkel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(izgalom, rejtély, vér, stb.).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hu-HU" sz="2400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  az 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elemek túlzó bonyolítása</a:t>
            </a: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jellemző,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 minden a rejtély szolgálatában áll.</a:t>
            </a:r>
            <a:endParaRPr kumimoji="0" lang="hu-H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0" y="928670"/>
            <a:ext cx="9144000" cy="1938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Gyakran élnek az írók szépírói eszközökkel, például: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korjellemzéssel,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hu-HU" sz="2400" b="1" dirty="0" smtClean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  t</a:t>
            </a: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udatos szerkesztésmóddal</a:t>
            </a:r>
            <a:r>
              <a:rPr kumimoji="0" lang="hu-H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hu-H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jellemábrázolással.</a:t>
            </a:r>
            <a:endParaRPr kumimoji="0" lang="hu-H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714356"/>
            <a:ext cx="9144000" cy="544764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 detektívirodalom nagy változáson ment át a XX. században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Az eszközök a </a:t>
            </a:r>
            <a:r>
              <a:rPr kumimoji="0" lang="hu-H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technika fejlődésé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nek köszönhetően mások lettek.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Egyre erőszakosabb jelenetek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lelhetők fel az ilyen történetekben.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Újabban sokszor a </a:t>
            </a:r>
            <a:r>
              <a:rPr kumimoji="0" lang="hu-H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bűntényt is ábrázolják és több az akciójelenet</a:t>
            </a: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benne.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Előfordul, hogy a </a:t>
            </a:r>
            <a:r>
              <a:rPr kumimoji="0" lang="hu-H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nyomozó is állandó életveszélyben van.</a:t>
            </a:r>
            <a:endParaRPr kumimoji="0" lang="hu-H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ánus">
  <a:themeElements>
    <a:clrScheme name="Urbánus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Hegycsúcs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ánus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62</TotalTime>
  <Words>1408</Words>
  <Application>Microsoft Office PowerPoint</Application>
  <PresentationFormat>Diavetítés a képernyőre (4:3 oldalarány)</PresentationFormat>
  <Paragraphs>121</Paragraphs>
  <Slides>25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26" baseType="lpstr">
      <vt:lpstr>Urbánus</vt:lpstr>
      <vt:lpstr>1. dia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  <vt:lpstr>18. dia</vt:lpstr>
      <vt:lpstr>19. dia</vt:lpstr>
      <vt:lpstr>20. dia</vt:lpstr>
      <vt:lpstr>21. dia</vt:lpstr>
      <vt:lpstr>22. dia</vt:lpstr>
      <vt:lpstr>23. dia</vt:lpstr>
      <vt:lpstr>24. dia</vt:lpstr>
      <vt:lpstr>25.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Ernő</dc:creator>
  <cp:lastModifiedBy>Ernő</cp:lastModifiedBy>
  <cp:revision>2</cp:revision>
  <dcterms:created xsi:type="dcterms:W3CDTF">2014-03-25T04:07:41Z</dcterms:created>
  <dcterms:modified xsi:type="dcterms:W3CDTF">2014-03-25T05:09:54Z</dcterms:modified>
</cp:coreProperties>
</file>